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notesMasterIdLst>
    <p:notesMasterId r:id="rId12"/>
  </p:notesMasterIdLst>
  <p:sldSz cx="14630400" cy="8229600"/>
  <p:notesSz cx="8229600" cy="14630400"/>
  <p:embeddedFontLst>
    <p:embeddedFont>
      <p:font typeface="Anton"/>
      <p:regular r:id="rId17"/>
    </p:embeddedFont>
    <p:embeddedFont>
      <p:font typeface="Anton"/>
      <p:regular r:id="rId18"/>
    </p:embeddedFont>
    <p:embeddedFont>
      <p:font typeface="Fira Sans"/>
      <p:regular r:id="rId19"/>
    </p:embeddedFont>
    <p:embeddedFont>
      <p:font typeface="Fira Sans"/>
      <p:regular r:id="rId20"/>
    </p:embeddedFont>
    <p:embeddedFont>
      <p:font typeface="Fira Sans"/>
      <p:regular r:id="rId21"/>
    </p:embeddedFont>
    <p:embeddedFont>
      <p:font typeface="Fira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7" Type="http://schemas.openxmlformats.org/officeDocument/2006/relationships/font" Target="fonts/font1.fntdata"/><Relationship Id="rId18" Type="http://schemas.openxmlformats.org/officeDocument/2006/relationships/font" Target="fonts/font2.fntdata"/><Relationship Id="rId19" Type="http://schemas.openxmlformats.org/officeDocument/2006/relationships/font" Target="fonts/font3.fntdata"/><Relationship Id="rId20" Type="http://schemas.openxmlformats.org/officeDocument/2006/relationships/font" Target="fonts/font4.fntdata"/><Relationship Id="rId21" Type="http://schemas.openxmlformats.org/officeDocument/2006/relationships/font" Target="fonts/font5.fntdata"/><Relationship Id="rId22" Type="http://schemas.openxmlformats.org/officeDocument/2006/relationships/font" Target="fonts/font6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0-1.png"/><Relationship Id="rId3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11-1.png"/><Relationship Id="rId3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21212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1F1F1F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1.xml"/><Relationship Id="rId3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image" Target="../media/image-3-2.png"/><Relationship Id="rId3" Type="http://schemas.openxmlformats.org/officeDocument/2006/relationships/image" Target="../media/image-3-3.png"/><Relationship Id="rId4" Type="http://schemas.openxmlformats.org/officeDocument/2006/relationships/image" Target="../media/image-3-4.png"/><Relationship Id="rId5" Type="http://schemas.openxmlformats.org/officeDocument/2006/relationships/slideLayout" Target="../slideLayouts/slideLayout4.xml"/><Relationship Id="rId6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image" Target="../media/image-4-2.png"/><Relationship Id="rId3" Type="http://schemas.openxmlformats.org/officeDocument/2006/relationships/image" Target="../media/image-4-3.svg"/><Relationship Id="rId4" Type="http://schemas.openxmlformats.org/officeDocument/2006/relationships/image" Target="../media/image-4-4.png"/><Relationship Id="rId5" Type="http://schemas.openxmlformats.org/officeDocument/2006/relationships/image" Target="../media/image-4-5.svg"/><Relationship Id="rId6" Type="http://schemas.openxmlformats.org/officeDocument/2006/relationships/image" Target="../media/image-4-6.png"/><Relationship Id="rId7" Type="http://schemas.openxmlformats.org/officeDocument/2006/relationships/image" Target="../media/image-4-7.svg"/><Relationship Id="rId8" Type="http://schemas.openxmlformats.org/officeDocument/2006/relationships/slideLayout" Target="../slideLayouts/slideLayout5.xml"/><Relationship Id="rId9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slideLayout" Target="../slideLayouts/slideLayout7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image" Target="../media/image-7-2.svg"/><Relationship Id="rId3" Type="http://schemas.openxmlformats.org/officeDocument/2006/relationships/image" Target="../media/image-7-3.png"/><Relationship Id="rId4" Type="http://schemas.openxmlformats.org/officeDocument/2006/relationships/image" Target="../media/image-7-4.svg"/><Relationship Id="rId5" Type="http://schemas.openxmlformats.org/officeDocument/2006/relationships/image" Target="../media/image-7-5.png"/><Relationship Id="rId6" Type="http://schemas.openxmlformats.org/officeDocument/2006/relationships/image" Target="../media/image-7-6.svg"/><Relationship Id="rId7" Type="http://schemas.openxmlformats.org/officeDocument/2006/relationships/image" Target="../media/image-7-7.png"/><Relationship Id="rId8" Type="http://schemas.openxmlformats.org/officeDocument/2006/relationships/image" Target="../media/image-7-8.svg"/><Relationship Id="rId9" Type="http://schemas.openxmlformats.org/officeDocument/2006/relationships/slideLayout" Target="../slideLayouts/slideLayout8.xml"/><Relationship Id="rId10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0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3227427"/>
            <a:ext cx="6319599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Fashion Visualization Studio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27636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Precision garment rendering for designers, photographers, and production teams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49856" y="589240"/>
            <a:ext cx="5356741" cy="669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250"/>
              </a:lnSpc>
              <a:buNone/>
            </a:pPr>
            <a:r>
              <a:rPr lang="en-US" sz="42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Ready for Production</a:t>
            </a:r>
            <a:endParaRPr lang="en-US" sz="4200" dirty="0"/>
          </a:p>
        </p:txBody>
      </p:sp>
      <p:sp>
        <p:nvSpPr>
          <p:cNvPr id="3" name="Text 1"/>
          <p:cNvSpPr/>
          <p:nvPr/>
        </p:nvSpPr>
        <p:spPr>
          <a:xfrm>
            <a:off x="749856" y="3129082"/>
            <a:ext cx="2678311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High-Resolution Output</a:t>
            </a:r>
            <a:endParaRPr lang="en-US" sz="2100" dirty="0"/>
          </a:p>
        </p:txBody>
      </p:sp>
      <p:sp>
        <p:nvSpPr>
          <p:cNvPr id="4" name="Text 2"/>
          <p:cNvSpPr/>
          <p:nvPr/>
        </p:nvSpPr>
        <p:spPr>
          <a:xfrm>
            <a:off x="749856" y="3666292"/>
            <a:ext cx="8351996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Studio-quality images optimized for e-commerce, catalogs, and presentations</a:t>
            </a:r>
            <a:endParaRPr lang="en-US" sz="1650" dirty="0"/>
          </a:p>
        </p:txBody>
      </p:sp>
      <p:sp>
        <p:nvSpPr>
          <p:cNvPr id="5" name="Text 3"/>
          <p:cNvSpPr/>
          <p:nvPr/>
        </p:nvSpPr>
        <p:spPr>
          <a:xfrm>
            <a:off x="749856" y="4202073"/>
            <a:ext cx="2678311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Fast Turnaround</a:t>
            </a:r>
            <a:endParaRPr lang="en-US" sz="2100" dirty="0"/>
          </a:p>
        </p:txBody>
      </p:sp>
      <p:sp>
        <p:nvSpPr>
          <p:cNvPr id="6" name="Text 4"/>
          <p:cNvSpPr/>
          <p:nvPr/>
        </p:nvSpPr>
        <p:spPr>
          <a:xfrm>
            <a:off x="749856" y="4739283"/>
            <a:ext cx="8351996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From concept to visualization in hours, not weeks</a:t>
            </a:r>
            <a:endParaRPr lang="en-US" sz="1650" dirty="0"/>
          </a:p>
        </p:txBody>
      </p:sp>
      <p:sp>
        <p:nvSpPr>
          <p:cNvPr id="7" name="Text 5"/>
          <p:cNvSpPr/>
          <p:nvPr/>
        </p:nvSpPr>
        <p:spPr>
          <a:xfrm>
            <a:off x="749856" y="5275064"/>
            <a:ext cx="2678311" cy="33480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21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Cost-Effective</a:t>
            </a:r>
            <a:endParaRPr lang="en-US" sz="2100" dirty="0"/>
          </a:p>
        </p:txBody>
      </p:sp>
      <p:sp>
        <p:nvSpPr>
          <p:cNvPr id="8" name="Text 6"/>
          <p:cNvSpPr/>
          <p:nvPr/>
        </p:nvSpPr>
        <p:spPr>
          <a:xfrm>
            <a:off x="749856" y="5812274"/>
            <a:ext cx="8351996" cy="3333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00"/>
              </a:lnSpc>
              <a:buNone/>
            </a:pPr>
            <a:r>
              <a:rPr lang="en-US" sz="16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Reduce sampling expenses while maintaining design integrity</a:t>
            </a:r>
            <a:endParaRPr lang="en-US" sz="1650" dirty="0"/>
          </a:p>
        </p:txBody>
      </p:sp>
      <p:pic>
        <p:nvPicPr>
          <p:cNvPr id="9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632156" y="1789986"/>
            <a:ext cx="4255889" cy="5674519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358509"/>
            <a:ext cx="723614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Transform Concepts into Reality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From Sketch to Sample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215408"/>
            <a:ext cx="3501509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Visualize designs before production, reducing sampling costs and accelerating time to market</a:t>
            </a:r>
            <a:endParaRPr lang="en-US" sz="1750" dirty="0"/>
          </a:p>
        </p:txBody>
      </p:sp>
      <p:sp>
        <p:nvSpPr>
          <p:cNvPr id="6" name="Text 3"/>
          <p:cNvSpPr/>
          <p:nvPr/>
        </p:nvSpPr>
        <p:spPr>
          <a:xfrm>
            <a:off x="4856321" y="36342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E-Commerce Ready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4856321" y="4215408"/>
            <a:ext cx="35015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Studio-quality imagery for online catalogs, campaigns, and client presentations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1933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Four-Step Process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93790" y="2481739"/>
            <a:ext cx="6521410" cy="90725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20604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Input Selection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1020604" y="4106228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Choose fabric, color, pattern, and garment type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15200" y="2481739"/>
            <a:ext cx="6521410" cy="90725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542014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Size Mapping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542014" y="4106228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Select size to determine fit profile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695944"/>
            <a:ext cx="6521410" cy="90725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1020604" y="5830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Reference Setup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1020604" y="6320433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Upload photo or use neutral mannequin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15200" y="4695944"/>
            <a:ext cx="6521410" cy="90725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542014" y="583001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Render Output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542014" y="6320433"/>
            <a:ext cx="6067782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Receive high-resolution, studio-quality image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81207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Material &amp; Color System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130147"/>
            <a:ext cx="3664744" cy="2577108"/>
          </a:xfrm>
          <a:prstGeom prst="roundRect">
            <a:avLst>
              <a:gd name="adj" fmla="val 1320"/>
            </a:avLst>
          </a:prstGeom>
          <a:solidFill>
            <a:srgbClr val="3E3E3E"/>
          </a:solidFill>
          <a:ln/>
        </p:spPr>
      </p:sp>
      <p:sp>
        <p:nvSpPr>
          <p:cNvPr id="5" name="Shape 2"/>
          <p:cNvSpPr/>
          <p:nvPr/>
        </p:nvSpPr>
        <p:spPr>
          <a:xfrm>
            <a:off x="6507004" y="235696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A95AE"/>
          </a:solidFill>
          <a:ln/>
        </p:spPr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694170" y="2544008"/>
            <a:ext cx="306110" cy="306110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507004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Fabric Types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6507004" y="3754636"/>
            <a:ext cx="32111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Cotton, silk, denim, knit, velvet, and specialty textiles</a:t>
            </a:r>
            <a:endParaRPr lang="en-US" sz="1750" dirty="0"/>
          </a:p>
        </p:txBody>
      </p:sp>
      <p:sp>
        <p:nvSpPr>
          <p:cNvPr id="9" name="Shape 5"/>
          <p:cNvSpPr/>
          <p:nvPr/>
        </p:nvSpPr>
        <p:spPr>
          <a:xfrm>
            <a:off x="10171748" y="2130147"/>
            <a:ext cx="3664863" cy="2577108"/>
          </a:xfrm>
          <a:prstGeom prst="roundRect">
            <a:avLst>
              <a:gd name="adj" fmla="val 1320"/>
            </a:avLst>
          </a:prstGeom>
          <a:solidFill>
            <a:srgbClr val="3E3E3E"/>
          </a:solidFill>
          <a:ln/>
        </p:spPr>
      </p:sp>
      <p:sp>
        <p:nvSpPr>
          <p:cNvPr id="10" name="Shape 6"/>
          <p:cNvSpPr/>
          <p:nvPr/>
        </p:nvSpPr>
        <p:spPr>
          <a:xfrm>
            <a:off x="10398562" y="2356961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A95AE"/>
          </a:solidFill>
          <a:ln/>
        </p:spPr>
      </p:sp>
      <p:pic>
        <p:nvPicPr>
          <p:cNvPr id="11" name="Image 2" descr="preencoded.png">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585728" y="2544008"/>
            <a:ext cx="306110" cy="306110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10398562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Color Matching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10398562" y="3754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Pantone-equivalent accuracy with natural dye variations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6280190" y="4934069"/>
            <a:ext cx="7556421" cy="2214205"/>
          </a:xfrm>
          <a:prstGeom prst="roundRect">
            <a:avLst>
              <a:gd name="adj" fmla="val 1537"/>
            </a:avLst>
          </a:prstGeom>
          <a:solidFill>
            <a:srgbClr val="3E3E3E"/>
          </a:solidFill>
          <a:ln/>
        </p:spPr>
      </p:sp>
      <p:sp>
        <p:nvSpPr>
          <p:cNvPr id="15" name="Shape 10"/>
          <p:cNvSpPr/>
          <p:nvPr/>
        </p:nvSpPr>
        <p:spPr>
          <a:xfrm>
            <a:off x="6507004" y="5160883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FA95AE"/>
          </a:solidFill>
          <a:ln/>
        </p:spPr>
      </p:sp>
      <p:pic>
        <p:nvPicPr>
          <p:cNvPr id="16" name="Image 3" descr="preencoded.png">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694170" y="5347930"/>
            <a:ext cx="306110" cy="306110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6507004" y="606813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Pattern Integration</a:t>
            </a:r>
            <a:endParaRPr lang="en-US" sz="2200" dirty="0"/>
          </a:p>
        </p:txBody>
      </p:sp>
      <p:sp>
        <p:nvSpPr>
          <p:cNvPr id="18" name="Text 12"/>
          <p:cNvSpPr/>
          <p:nvPr/>
        </p:nvSpPr>
        <p:spPr>
          <a:xfrm>
            <a:off x="6507004" y="6558558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Seamlessly apply uploaded designs as garment textures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371838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Size-to-Fit Translation</a:t>
            </a:r>
            <a:endParaRPr lang="en-US" sz="4450" dirty="0"/>
          </a:p>
        </p:txBody>
      </p:sp>
      <p:sp>
        <p:nvSpPr>
          <p:cNvPr id="3" name="Shape 1"/>
          <p:cNvSpPr/>
          <p:nvPr/>
        </p:nvSpPr>
        <p:spPr>
          <a:xfrm>
            <a:off x="793790" y="2534245"/>
            <a:ext cx="6407944" cy="2048351"/>
          </a:xfrm>
          <a:prstGeom prst="roundRect">
            <a:avLst>
              <a:gd name="adj" fmla="val 1661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</p:spPr>
      </p:sp>
      <p:sp>
        <p:nvSpPr>
          <p:cNvPr id="4" name="Shape 2"/>
          <p:cNvSpPr/>
          <p:nvPr/>
        </p:nvSpPr>
        <p:spPr>
          <a:xfrm>
            <a:off x="824270" y="2564725"/>
            <a:ext cx="6346984" cy="680442"/>
          </a:xfrm>
          <a:prstGeom prst="rect">
            <a:avLst/>
          </a:prstGeom>
          <a:solidFill>
            <a:srgbClr val="3E3E3E"/>
          </a:solidFill>
          <a:ln/>
        </p:spPr>
      </p:sp>
      <p:sp>
        <p:nvSpPr>
          <p:cNvPr id="5" name="Text 3"/>
          <p:cNvSpPr/>
          <p:nvPr/>
        </p:nvSpPr>
        <p:spPr>
          <a:xfrm>
            <a:off x="3827621" y="269224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4"/>
          <p:cNvSpPr/>
          <p:nvPr/>
        </p:nvSpPr>
        <p:spPr>
          <a:xfrm>
            <a:off x="1051084" y="3471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Small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1051084" y="3962400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Slim, body-conscious silhouette with minimal ease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2534245"/>
            <a:ext cx="6408063" cy="2048351"/>
          </a:xfrm>
          <a:prstGeom prst="roundRect">
            <a:avLst>
              <a:gd name="adj" fmla="val 1661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</p:spPr>
      </p:sp>
      <p:sp>
        <p:nvSpPr>
          <p:cNvPr id="9" name="Shape 7"/>
          <p:cNvSpPr/>
          <p:nvPr/>
        </p:nvSpPr>
        <p:spPr>
          <a:xfrm>
            <a:off x="7459027" y="2564725"/>
            <a:ext cx="6347103" cy="680442"/>
          </a:xfrm>
          <a:prstGeom prst="rect">
            <a:avLst/>
          </a:prstGeom>
          <a:solidFill>
            <a:srgbClr val="3E3E3E"/>
          </a:solidFill>
          <a:ln/>
        </p:spPr>
      </p:sp>
      <p:sp>
        <p:nvSpPr>
          <p:cNvPr id="10" name="Text 8"/>
          <p:cNvSpPr/>
          <p:nvPr/>
        </p:nvSpPr>
        <p:spPr>
          <a:xfrm>
            <a:off x="10462498" y="269224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2</a:t>
            </a:r>
            <a:endParaRPr lang="en-US" sz="2650" dirty="0"/>
          </a:p>
        </p:txBody>
      </p:sp>
      <p:sp>
        <p:nvSpPr>
          <p:cNvPr id="11" name="Text 9"/>
          <p:cNvSpPr/>
          <p:nvPr/>
        </p:nvSpPr>
        <p:spPr>
          <a:xfrm>
            <a:off x="7685842" y="347198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Medium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685842" y="3962400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Standard fit with comfortable wearing ease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4809411"/>
            <a:ext cx="6407944" cy="2048351"/>
          </a:xfrm>
          <a:prstGeom prst="roundRect">
            <a:avLst>
              <a:gd name="adj" fmla="val 1661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824270" y="4839891"/>
            <a:ext cx="6346984" cy="680442"/>
          </a:xfrm>
          <a:prstGeom prst="rect">
            <a:avLst/>
          </a:prstGeom>
          <a:solidFill>
            <a:srgbClr val="3E3E3E"/>
          </a:solidFill>
          <a:ln/>
        </p:spPr>
      </p:sp>
      <p:sp>
        <p:nvSpPr>
          <p:cNvPr id="15" name="Text 13"/>
          <p:cNvSpPr/>
          <p:nvPr/>
        </p:nvSpPr>
        <p:spPr>
          <a:xfrm>
            <a:off x="3827621" y="496740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3</a:t>
            </a:r>
            <a:endParaRPr lang="en-US" sz="2650" dirty="0"/>
          </a:p>
        </p:txBody>
      </p:sp>
      <p:sp>
        <p:nvSpPr>
          <p:cNvPr id="16" name="Text 14"/>
          <p:cNvSpPr/>
          <p:nvPr/>
        </p:nvSpPr>
        <p:spPr>
          <a:xfrm>
            <a:off x="1051084" y="57471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Large</a:t>
            </a:r>
            <a:endParaRPr lang="en-US" sz="2200" dirty="0"/>
          </a:p>
        </p:txBody>
      </p:sp>
      <p:sp>
        <p:nvSpPr>
          <p:cNvPr id="17" name="Text 15"/>
          <p:cNvSpPr/>
          <p:nvPr/>
        </p:nvSpPr>
        <p:spPr>
          <a:xfrm>
            <a:off x="1051084" y="6237565"/>
            <a:ext cx="589335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Relaxed cut with generous proportions</a:t>
            </a:r>
            <a:endParaRPr lang="en-US" sz="1750" dirty="0"/>
          </a:p>
        </p:txBody>
      </p:sp>
      <p:sp>
        <p:nvSpPr>
          <p:cNvPr id="18" name="Shape 16"/>
          <p:cNvSpPr/>
          <p:nvPr/>
        </p:nvSpPr>
        <p:spPr>
          <a:xfrm>
            <a:off x="7428548" y="4809411"/>
            <a:ext cx="6408063" cy="2048351"/>
          </a:xfrm>
          <a:prstGeom prst="roundRect">
            <a:avLst>
              <a:gd name="adj" fmla="val 1661"/>
            </a:avLst>
          </a:prstGeom>
          <a:solidFill>
            <a:srgbClr val="1F1F1F"/>
          </a:solidFill>
          <a:ln w="30480">
            <a:solidFill>
              <a:srgbClr val="575757"/>
            </a:solidFill>
            <a:prstDash val="solid"/>
          </a:ln>
        </p:spPr>
      </p:sp>
      <p:sp>
        <p:nvSpPr>
          <p:cNvPr id="19" name="Shape 17"/>
          <p:cNvSpPr/>
          <p:nvPr/>
        </p:nvSpPr>
        <p:spPr>
          <a:xfrm>
            <a:off x="7459027" y="4839891"/>
            <a:ext cx="6347103" cy="680442"/>
          </a:xfrm>
          <a:prstGeom prst="rect">
            <a:avLst/>
          </a:prstGeom>
          <a:solidFill>
            <a:srgbClr val="3E3E3E"/>
          </a:solidFill>
          <a:ln/>
        </p:spPr>
      </p:sp>
      <p:sp>
        <p:nvSpPr>
          <p:cNvPr id="20" name="Text 18"/>
          <p:cNvSpPr/>
          <p:nvPr/>
        </p:nvSpPr>
        <p:spPr>
          <a:xfrm>
            <a:off x="10462498" y="4967407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650"/>
              </a:lnSpc>
              <a:buNone/>
            </a:pPr>
            <a:r>
              <a:rPr lang="en-US" sz="26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4</a:t>
            </a:r>
            <a:endParaRPr lang="en-US" sz="2650" dirty="0"/>
          </a:p>
        </p:txBody>
      </p:sp>
      <p:sp>
        <p:nvSpPr>
          <p:cNvPr id="21" name="Text 19"/>
          <p:cNvSpPr/>
          <p:nvPr/>
        </p:nvSpPr>
        <p:spPr>
          <a:xfrm>
            <a:off x="7685842" y="574714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Extra Large</a:t>
            </a:r>
            <a:endParaRPr lang="en-US" sz="2200" dirty="0"/>
          </a:p>
        </p:txBody>
      </p:sp>
      <p:sp>
        <p:nvSpPr>
          <p:cNvPr id="22" name="Text 20"/>
          <p:cNvSpPr/>
          <p:nvPr/>
        </p:nvSpPr>
        <p:spPr>
          <a:xfrm>
            <a:off x="7685842" y="6237565"/>
            <a:ext cx="589347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Oversized, loose-fitting contemporary styling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56084" y="503992"/>
            <a:ext cx="4535567" cy="56685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4450"/>
              </a:lnSpc>
              <a:buNone/>
            </a:pPr>
            <a:r>
              <a:rPr lang="en-US" sz="35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Reference Options</a:t>
            </a:r>
            <a:endParaRPr lang="en-US" sz="35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56084" y="1361003"/>
            <a:ext cx="4441150" cy="555140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056084" y="7093744"/>
            <a:ext cx="226778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Neutral Mannequin</a:t>
            </a:r>
            <a:endParaRPr lang="en-US" sz="1750" dirty="0"/>
          </a:p>
        </p:txBody>
      </p:sp>
      <p:sp>
        <p:nvSpPr>
          <p:cNvPr id="5" name="Text 2"/>
          <p:cNvSpPr/>
          <p:nvPr/>
        </p:nvSpPr>
        <p:spPr>
          <a:xfrm>
            <a:off x="1056084" y="7464266"/>
            <a:ext cx="6168390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Standard presentation with correct proportions and pose</a:t>
            </a:r>
            <a:endParaRPr lang="en-US" sz="140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05807" y="1361003"/>
            <a:ext cx="4441150" cy="5551408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05807" y="7093744"/>
            <a:ext cx="2267783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20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Human Photo</a:t>
            </a:r>
            <a:endParaRPr lang="en-US" sz="1750" dirty="0"/>
          </a:p>
        </p:txBody>
      </p:sp>
      <p:sp>
        <p:nvSpPr>
          <p:cNvPr id="8" name="Text 4"/>
          <p:cNvSpPr/>
          <p:nvPr/>
        </p:nvSpPr>
        <p:spPr>
          <a:xfrm>
            <a:off x="7405807" y="7464266"/>
            <a:ext cx="6168390" cy="26122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050"/>
              </a:lnSpc>
              <a:buNone/>
            </a:pPr>
            <a:r>
              <a:rPr lang="en-US" sz="140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Apply garment to uploaded image, preserving face and body details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602938"/>
            <a:ext cx="6366867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Visual Excellence Standards</a:t>
            </a:r>
            <a:endParaRPr lang="en-US" sz="4450" dirty="0"/>
          </a:p>
        </p:txBody>
      </p:sp>
      <p:pic>
        <p:nvPicPr>
          <p:cNvPr id="3" name="Image 0" descr="preencoded.png">    </p:cNvPr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793790" y="2765346"/>
            <a:ext cx="566976" cy="566976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793790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Studio Photography</a:t>
            </a:r>
            <a:endParaRPr lang="en-US" sz="2200" dirty="0"/>
          </a:p>
        </p:txBody>
      </p:sp>
      <p:sp>
        <p:nvSpPr>
          <p:cNvPr id="5" name="Text 2"/>
          <p:cNvSpPr/>
          <p:nvPr/>
        </p:nvSpPr>
        <p:spPr>
          <a:xfrm>
            <a:off x="793790" y="4106228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Professional lighting with soft shadows and even exposure</a:t>
            </a:r>
            <a:endParaRPr lang="en-US" sz="1750" dirty="0"/>
          </a:p>
        </p:txBody>
      </p:sp>
      <p:pic>
        <p:nvPicPr>
          <p:cNvPr id="6" name="Image 1" descr="preencoded.png">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456884" y="2765346"/>
            <a:ext cx="566976" cy="566976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7456884" y="3615809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Fabric Realism</a:t>
            </a:r>
            <a:endParaRPr lang="en-US" sz="2200" dirty="0"/>
          </a:p>
        </p:txBody>
      </p:sp>
      <p:sp>
        <p:nvSpPr>
          <p:cNvPr id="8" name="Text 4"/>
          <p:cNvSpPr/>
          <p:nvPr/>
        </p:nvSpPr>
        <p:spPr>
          <a:xfrm>
            <a:off x="7456884" y="4106228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Natural drape, folds, texture, and weight simulation</a:t>
            </a:r>
            <a:endParaRPr lang="en-US" sz="1750" dirty="0"/>
          </a:p>
        </p:txBody>
      </p:sp>
      <p:pic>
        <p:nvPicPr>
          <p:cNvPr id="9" name="Image 2" descr="preencoded.png">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3790" y="4922758"/>
            <a:ext cx="566976" cy="566976"/>
          </a:xfrm>
          <a:prstGeom prst="rect">
            <a:avLst/>
          </a:prstGeom>
        </p:spPr>
      </p:pic>
      <p:sp>
        <p:nvSpPr>
          <p:cNvPr id="10" name="Text 5"/>
          <p:cNvSpPr/>
          <p:nvPr/>
        </p:nvSpPr>
        <p:spPr>
          <a:xfrm>
            <a:off x="793790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Precision Fit</a:t>
            </a:r>
            <a:endParaRPr lang="en-US" sz="2200" dirty="0"/>
          </a:p>
        </p:txBody>
      </p:sp>
      <p:sp>
        <p:nvSpPr>
          <p:cNvPr id="11" name="Text 6"/>
          <p:cNvSpPr/>
          <p:nvPr/>
        </p:nvSpPr>
        <p:spPr>
          <a:xfrm>
            <a:off x="793790" y="6263640"/>
            <a:ext cx="6379607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Correct proportions, symmetry, and garment engineering</a:t>
            </a:r>
            <a:endParaRPr lang="en-US" sz="1750" dirty="0"/>
          </a:p>
        </p:txBody>
      </p:sp>
      <p:pic>
        <p:nvPicPr>
          <p:cNvPr id="12" name="Image 3" descr="preencoded.png">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456884" y="4922758"/>
            <a:ext cx="566976" cy="566976"/>
          </a:xfrm>
          <a:prstGeom prst="rect">
            <a:avLst/>
          </a:prstGeom>
        </p:spPr>
      </p:pic>
      <p:sp>
        <p:nvSpPr>
          <p:cNvPr id="13" name="Text 7"/>
          <p:cNvSpPr/>
          <p:nvPr/>
        </p:nvSpPr>
        <p:spPr>
          <a:xfrm>
            <a:off x="7456884" y="577322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Clean Output</a:t>
            </a:r>
            <a:endParaRPr lang="en-US" sz="2200" dirty="0"/>
          </a:p>
        </p:txBody>
      </p:sp>
      <p:sp>
        <p:nvSpPr>
          <p:cNvPr id="14" name="Text 8"/>
          <p:cNvSpPr/>
          <p:nvPr/>
        </p:nvSpPr>
        <p:spPr>
          <a:xfrm>
            <a:off x="7456884" y="6263640"/>
            <a:ext cx="6379726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Neutral background, sharp focus, no artifacts or distortion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150459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Design Guidelines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nton Light" pitchFamily="34" charset="0"/>
                <a:ea typeface="Anton Light" pitchFamily="34" charset="-122"/>
                <a:cs typeface="Anton Light" pitchFamily="34" charset="-120"/>
              </a:rPr>
              <a:t>01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3022044"/>
            <a:ext cx="6407944" cy="30480"/>
          </a:xfrm>
          <a:prstGeom prst="rect">
            <a:avLst/>
          </a:prstGeom>
          <a:solidFill>
            <a:srgbClr val="FA95AE"/>
          </a:solidFill>
          <a:ln/>
        </p:spPr>
      </p:sp>
      <p:sp>
        <p:nvSpPr>
          <p:cNvPr id="5" name="Text 3"/>
          <p:cNvSpPr/>
          <p:nvPr/>
        </p:nvSpPr>
        <p:spPr>
          <a:xfrm>
            <a:off x="793790" y="319635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Natural Fabric Behavior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93790" y="3686770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Weight, drape, and texture must reflect real textile properties</a:t>
            </a:r>
            <a:endParaRPr lang="en-US" sz="1750" dirty="0"/>
          </a:p>
        </p:txBody>
      </p:sp>
      <p:sp>
        <p:nvSpPr>
          <p:cNvPr id="7" name="Text 5"/>
          <p:cNvSpPr/>
          <p:nvPr/>
        </p:nvSpPr>
        <p:spPr>
          <a:xfrm>
            <a:off x="7428548" y="2667000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nton Light" pitchFamily="34" charset="0"/>
                <a:ea typeface="Anton Light" pitchFamily="34" charset="-122"/>
                <a:cs typeface="Anton Light" pitchFamily="34" charset="-120"/>
              </a:rPr>
              <a:t>02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7428548" y="3022044"/>
            <a:ext cx="6408063" cy="30480"/>
          </a:xfrm>
          <a:prstGeom prst="rect">
            <a:avLst/>
          </a:prstGeom>
          <a:solidFill>
            <a:srgbClr val="FA95AE"/>
          </a:solidFill>
          <a:ln/>
        </p:spPr>
      </p:sp>
      <p:sp>
        <p:nvSpPr>
          <p:cNvPr id="9" name="Text 7"/>
          <p:cNvSpPr/>
          <p:nvPr/>
        </p:nvSpPr>
        <p:spPr>
          <a:xfrm>
            <a:off x="7428548" y="3196352"/>
            <a:ext cx="332755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Seamless Pattern Application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7428548" y="3686770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Uploaded designs wrap smoothly without stretching or distortion</a:t>
            </a:r>
            <a:endParaRPr lang="en-US" sz="1750" dirty="0"/>
          </a:p>
        </p:txBody>
      </p:sp>
      <p:sp>
        <p:nvSpPr>
          <p:cNvPr id="11" name="Text 9"/>
          <p:cNvSpPr/>
          <p:nvPr/>
        </p:nvSpPr>
        <p:spPr>
          <a:xfrm>
            <a:off x="793790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nton Light" pitchFamily="34" charset="0"/>
                <a:ea typeface="Anton Light" pitchFamily="34" charset="-122"/>
                <a:cs typeface="Anton Light" pitchFamily="34" charset="-120"/>
              </a:rPr>
              <a:t>03</a:t>
            </a:r>
            <a:endParaRPr lang="en-US" sz="1750" dirty="0"/>
          </a:p>
        </p:txBody>
      </p:sp>
      <p:sp>
        <p:nvSpPr>
          <p:cNvPr id="12" name="Shape 10"/>
          <p:cNvSpPr/>
          <p:nvPr/>
        </p:nvSpPr>
        <p:spPr>
          <a:xfrm>
            <a:off x="793790" y="5164455"/>
            <a:ext cx="6407944" cy="30480"/>
          </a:xfrm>
          <a:prstGeom prst="rect">
            <a:avLst/>
          </a:prstGeom>
          <a:solidFill>
            <a:srgbClr val="FA95AE"/>
          </a:solidFill>
          <a:ln/>
        </p:spPr>
      </p:sp>
      <p:sp>
        <p:nvSpPr>
          <p:cNvPr id="13" name="Text 11"/>
          <p:cNvSpPr/>
          <p:nvPr/>
        </p:nvSpPr>
        <p:spPr>
          <a:xfrm>
            <a:off x="793790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Accurate Fit Mapping</a:t>
            </a:r>
            <a:endParaRPr lang="en-US" sz="2200" dirty="0"/>
          </a:p>
        </p:txBody>
      </p:sp>
      <p:sp>
        <p:nvSpPr>
          <p:cNvPr id="14" name="Text 12"/>
          <p:cNvSpPr/>
          <p:nvPr/>
        </p:nvSpPr>
        <p:spPr>
          <a:xfrm>
            <a:off x="793790" y="5829181"/>
            <a:ext cx="6407944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Size selections produce appropriate ease and silhouette</a:t>
            </a:r>
            <a:endParaRPr lang="en-US" sz="1750" dirty="0"/>
          </a:p>
        </p:txBody>
      </p:sp>
      <p:sp>
        <p:nvSpPr>
          <p:cNvPr id="15" name="Text 13"/>
          <p:cNvSpPr/>
          <p:nvPr/>
        </p:nvSpPr>
        <p:spPr>
          <a:xfrm>
            <a:off x="7428548" y="4809411"/>
            <a:ext cx="226814" cy="28348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Anton Light" pitchFamily="34" charset="0"/>
                <a:ea typeface="Anton Light" pitchFamily="34" charset="-122"/>
                <a:cs typeface="Anton Light" pitchFamily="34" charset="-120"/>
              </a:rPr>
              <a:t>04</a:t>
            </a:r>
            <a:endParaRPr lang="en-US" sz="1750" dirty="0"/>
          </a:p>
        </p:txBody>
      </p:sp>
      <p:sp>
        <p:nvSpPr>
          <p:cNvPr id="16" name="Shape 14"/>
          <p:cNvSpPr/>
          <p:nvPr/>
        </p:nvSpPr>
        <p:spPr>
          <a:xfrm>
            <a:off x="7428548" y="5164455"/>
            <a:ext cx="6408063" cy="30480"/>
          </a:xfrm>
          <a:prstGeom prst="rect">
            <a:avLst/>
          </a:prstGeom>
          <a:solidFill>
            <a:srgbClr val="FA95AE"/>
          </a:solidFill>
          <a:ln/>
        </p:spPr>
      </p:sp>
      <p:sp>
        <p:nvSpPr>
          <p:cNvPr id="17" name="Text 15"/>
          <p:cNvSpPr/>
          <p:nvPr/>
        </p:nvSpPr>
        <p:spPr>
          <a:xfrm>
            <a:off x="7428548" y="533876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Body Preservation</a:t>
            </a:r>
            <a:endParaRPr lang="en-US" sz="2200" dirty="0"/>
          </a:p>
        </p:txBody>
      </p:sp>
      <p:sp>
        <p:nvSpPr>
          <p:cNvPr id="18" name="Text 16"/>
          <p:cNvSpPr/>
          <p:nvPr/>
        </p:nvSpPr>
        <p:spPr>
          <a:xfrm>
            <a:off x="7428548" y="5829181"/>
            <a:ext cx="640806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Face, hands, and posture remain unaltered when using human photos</a:t>
            </a:r>
            <a:endParaRPr lang="en-US" sz="175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807012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5550"/>
              </a:lnSpc>
              <a:buNone/>
            </a:pPr>
            <a:r>
              <a:rPr lang="en-US" sz="4450" dirty="0">
                <a:solidFill>
                  <a:srgbClr val="FA95AF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Quality Assurance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2855952"/>
            <a:ext cx="3664744" cy="2032754"/>
          </a:xfrm>
          <a:prstGeom prst="roundRect">
            <a:avLst>
              <a:gd name="adj" fmla="val 1674"/>
            </a:avLst>
          </a:prstGeom>
          <a:solidFill>
            <a:srgbClr val="3E3E3E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No Distortion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573185"/>
            <a:ext cx="3211116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Body proportions, face, and hands maintain natural anatomy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748" y="2855952"/>
            <a:ext cx="3664863" cy="2032754"/>
          </a:xfrm>
          <a:prstGeom prst="roundRect">
            <a:avLst>
              <a:gd name="adj" fmla="val 1674"/>
            </a:avLst>
          </a:prstGeom>
          <a:solidFill>
            <a:srgbClr val="3E3E3E"/>
          </a:solidFill>
          <a:ln/>
        </p:spPr>
      </p:sp>
      <p:sp>
        <p:nvSpPr>
          <p:cNvPr id="8" name="Text 5"/>
          <p:cNvSpPr/>
          <p:nvPr/>
        </p:nvSpPr>
        <p:spPr>
          <a:xfrm>
            <a:off x="10398562" y="30827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No Exaggeration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562" y="3573185"/>
            <a:ext cx="32112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Realistic styling without impossible poses or fabric behavior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5115520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3E3E3E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34233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dirty="0">
                <a:solidFill>
                  <a:srgbClr val="E0D6DE"/>
                </a:solidFill>
                <a:latin typeface="Anton" pitchFamily="34" charset="0"/>
                <a:ea typeface="Anton" pitchFamily="34" charset="-122"/>
                <a:cs typeface="Anton" pitchFamily="34" charset="-120"/>
              </a:rPr>
              <a:t>No Clutter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832753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E0D6DE"/>
                </a:solidFill>
                <a:latin typeface="Fira Sans" pitchFamily="34" charset="0"/>
                <a:ea typeface="Fira Sans" pitchFamily="34" charset="-122"/>
                <a:cs typeface="Fira Sans" pitchFamily="34" charset="-120"/>
              </a:rPr>
              <a:t>Clean background with no unwanted artifacts or distractions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3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lastModifiedBy/>
  <cp:revision>1</cp:revision>
  <dcterms:created xsi:type="dcterms:W3CDTF">2026-02-07T09:21:33Z</dcterms:created>
  <dcterms:modified xsi:type="dcterms:W3CDTF">2026-02-07T09:21:33Z</dcterms:modified>
</cp:coreProperties>
</file>